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3" r:id="rId6"/>
    <p:sldId id="261" r:id="rId7"/>
    <p:sldId id="264" r:id="rId8"/>
    <p:sldId id="265" r:id="rId9"/>
    <p:sldId id="266" r:id="rId10"/>
    <p:sldId id="262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euille_de_calcul_Microsoft_Excel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Feuil1!$A$4</c:f>
              <c:strCache>
                <c:ptCount val="1"/>
                <c:pt idx="0">
                  <c:v>%</c:v>
                </c:pt>
              </c:strCache>
            </c:strRef>
          </c:tx>
          <c:spPr>
            <a:ln>
              <a:solidFill>
                <a:srgbClr val="663300"/>
              </a:solidFill>
            </a:ln>
          </c:spPr>
          <c:marker>
            <c:symbol val="none"/>
          </c:marker>
          <c:cat>
            <c:strRef>
              <c:f>Feuil1!$B$3:$G$3</c:f>
              <c:strCache>
                <c:ptCount val="6"/>
                <c:pt idx="0">
                  <c:v>2017.</c:v>
                </c:pt>
                <c:pt idx="1">
                  <c:v>2018.</c:v>
                </c:pt>
                <c:pt idx="2">
                  <c:v>2019.</c:v>
                </c:pt>
                <c:pt idx="3">
                  <c:v>2020.</c:v>
                </c:pt>
                <c:pt idx="4">
                  <c:v>2021.</c:v>
                </c:pt>
                <c:pt idx="5">
                  <c:v>2022.</c:v>
                </c:pt>
              </c:strCache>
            </c:strRef>
          </c:cat>
          <c:val>
            <c:numRef>
              <c:f>Feuil1!$B$4:$G$4</c:f>
              <c:numCache>
                <c:formatCode>General</c:formatCode>
                <c:ptCount val="6"/>
                <c:pt idx="0">
                  <c:v>82</c:v>
                </c:pt>
                <c:pt idx="1">
                  <c:v>80</c:v>
                </c:pt>
                <c:pt idx="2">
                  <c:v>78</c:v>
                </c:pt>
                <c:pt idx="3">
                  <c:v>92</c:v>
                </c:pt>
                <c:pt idx="4">
                  <c:v>79</c:v>
                </c:pt>
                <c:pt idx="5">
                  <c:v>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31-4397-8F84-965B841FE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32220160"/>
        <c:axId val="232218624"/>
      </c:lineChart>
      <c:catAx>
        <c:axId val="232220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32218624"/>
        <c:crosses val="autoZero"/>
        <c:auto val="1"/>
        <c:lblAlgn val="ctr"/>
        <c:lblOffset val="100"/>
        <c:noMultiLvlLbl val="0"/>
      </c:catAx>
      <c:valAx>
        <c:axId val="23221862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232220160"/>
        <c:crosses val="autoZero"/>
        <c:crossBetween val="between"/>
      </c:valAx>
      <c:dTable>
        <c:showHorzBorder val="1"/>
        <c:showVertBorder val="1"/>
        <c:showOutline val="1"/>
        <c:showKeys val="1"/>
      </c:dTable>
      <c:spPr>
        <a:ln>
          <a:solidFill>
            <a:srgbClr val="663300"/>
          </a:solidFill>
        </a:ln>
      </c:spPr>
    </c:plotArea>
    <c:plotVisOnly val="1"/>
    <c:dispBlanksAs val="gap"/>
    <c:showDLblsOverMax val="0"/>
  </c:chart>
  <c:spPr>
    <a:solidFill>
      <a:schemeClr val="accent3">
        <a:lumMod val="40000"/>
        <a:lumOff val="60000"/>
      </a:schemeClr>
    </a:solidFill>
  </c:spPr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6100BB5-8537-438C-BCB2-95A86CF1BAA5}" type="datetimeFigureOut">
              <a:rPr lang="fr-FR" smtClean="0"/>
              <a:t>10/01/2023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579E9BB2-058B-40ED-B151-CEF88B97BD8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45956" y="3356992"/>
            <a:ext cx="3313355" cy="1702160"/>
          </a:xfrm>
        </p:spPr>
        <p:txBody>
          <a:bodyPr/>
          <a:lstStyle/>
          <a:p>
            <a:r>
              <a:rPr lang="fr-FR" dirty="0" smtClean="0"/>
              <a:t>REP</a:t>
            </a:r>
            <a:br>
              <a:rPr lang="fr-FR" dirty="0" smtClean="0"/>
            </a:br>
            <a:r>
              <a:rPr lang="fr-FR" dirty="0" smtClean="0"/>
              <a:t>Moulins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92696"/>
            <a:ext cx="1539598" cy="324036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780928"/>
            <a:ext cx="1558147" cy="364502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941670" y="1124744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>
                    <a:lumMod val="95000"/>
                  </a:schemeClr>
                </a:solidFill>
              </a:rPr>
              <a:t>Unis pour construire un avenir à chacun</a:t>
            </a:r>
            <a:endParaRPr lang="fr-FR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381328"/>
            <a:ext cx="1152128" cy="38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ZoneTexte 6"/>
          <p:cNvSpPr txBox="1"/>
          <p:nvPr/>
        </p:nvSpPr>
        <p:spPr>
          <a:xfrm>
            <a:off x="4689642" y="5660684"/>
            <a:ext cx="33843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Visite de Mr le Recteur du 10 janvier 2023</a:t>
            </a:r>
            <a:endParaRPr lang="fr-FR" sz="1200" b="1" dirty="0"/>
          </a:p>
        </p:txBody>
      </p:sp>
    </p:spTree>
    <p:extLst>
      <p:ext uri="{BB962C8B-B14F-4D97-AF65-F5344CB8AC3E}">
        <p14:creationId xmlns:p14="http://schemas.microsoft.com/office/powerpoint/2010/main" val="236052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624" y="188640"/>
            <a:ext cx="7024744" cy="1143000"/>
          </a:xfrm>
        </p:spPr>
        <p:txBody>
          <a:bodyPr>
            <a:normAutofit/>
          </a:bodyPr>
          <a:lstStyle/>
          <a:p>
            <a:r>
              <a:rPr lang="fr-FR" sz="2800" b="1" dirty="0" smtClean="0"/>
              <a:t>Lever de rideau sur le club spectacle</a:t>
            </a:r>
            <a:endParaRPr lang="fr-FR" sz="2800" b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7509" y="1429527"/>
            <a:ext cx="3419872" cy="25649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89" y="1412776"/>
            <a:ext cx="3417647" cy="25649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789040"/>
            <a:ext cx="1995686" cy="266091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89" y="4077071"/>
            <a:ext cx="1534963" cy="230114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60" y="4122975"/>
            <a:ext cx="1612021" cy="227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54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517253"/>
            <a:ext cx="7024744" cy="1143000"/>
          </a:xfrm>
        </p:spPr>
        <p:txBody>
          <a:bodyPr/>
          <a:lstStyle/>
          <a:p>
            <a:r>
              <a:rPr lang="fr-FR" dirty="0" smtClean="0"/>
              <a:t>Structure du réseau</a:t>
            </a:r>
            <a:endParaRPr lang="fr-F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643050"/>
            <a:ext cx="60198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7403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/>
        </p:nvSpPr>
        <p:spPr>
          <a:xfrm>
            <a:off x="836850" y="2060848"/>
            <a:ext cx="7488832" cy="3744416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/>
          </a:p>
          <a:p>
            <a:pPr algn="ctr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>
            <a:normAutofit/>
          </a:bodyPr>
          <a:lstStyle/>
          <a:p>
            <a:r>
              <a:rPr lang="fr-FR" dirty="0" smtClean="0"/>
              <a:t>Quelques chiffres : </a:t>
            </a:r>
            <a:r>
              <a:rPr lang="fr-FR" b="1" dirty="0"/>
              <a:t>e</a:t>
            </a:r>
            <a:r>
              <a:rPr lang="fr-FR" b="1" dirty="0" smtClean="0"/>
              <a:t>ffectifs</a:t>
            </a:r>
            <a:endParaRPr lang="fr-FR" b="1" dirty="0"/>
          </a:p>
        </p:txBody>
      </p:sp>
      <p:sp>
        <p:nvSpPr>
          <p:cNvPr id="4" name="Ellipse 3"/>
          <p:cNvSpPr/>
          <p:nvPr/>
        </p:nvSpPr>
        <p:spPr>
          <a:xfrm>
            <a:off x="2267744" y="2996952"/>
            <a:ext cx="2088232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Collège</a:t>
            </a:r>
          </a:p>
          <a:p>
            <a:pPr algn="ctr"/>
            <a:r>
              <a:rPr lang="fr-FR" dirty="0" smtClean="0"/>
              <a:t>482 élèves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4589165" y="2658616"/>
            <a:ext cx="25202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Maternelle</a:t>
            </a:r>
          </a:p>
          <a:p>
            <a:pPr algn="ctr"/>
            <a:r>
              <a:rPr lang="fr-FR" dirty="0" smtClean="0"/>
              <a:t>347 élèves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4788024" y="3753174"/>
            <a:ext cx="266429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Elémentaire</a:t>
            </a:r>
          </a:p>
          <a:p>
            <a:pPr algn="ctr"/>
            <a:r>
              <a:rPr lang="fr-FR" dirty="0" smtClean="0"/>
              <a:t>414 élèves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123728" y="4581128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Réseau </a:t>
            </a:r>
          </a:p>
          <a:p>
            <a:pPr algn="ctr"/>
            <a:r>
              <a:rPr lang="fr-FR" b="1" dirty="0" smtClean="0">
                <a:solidFill>
                  <a:schemeClr val="bg1">
                    <a:lumMod val="95000"/>
                  </a:schemeClr>
                </a:solidFill>
              </a:rPr>
              <a:t>1243 élèves</a:t>
            </a:r>
            <a:endParaRPr lang="fr-FR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843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7024744" cy="1143000"/>
          </a:xfrm>
        </p:spPr>
        <p:txBody>
          <a:bodyPr/>
          <a:lstStyle/>
          <a:p>
            <a:r>
              <a:rPr lang="fr-FR" dirty="0" smtClean="0"/>
              <a:t>Quelques chiffres…</a:t>
            </a: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043608" y="2060848"/>
            <a:ext cx="3168352" cy="108012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30,9% de nos élèves résident en QPV</a:t>
            </a:r>
            <a:endParaRPr lang="fr-FR" b="1" dirty="0"/>
          </a:p>
        </p:txBody>
      </p:sp>
      <p:sp>
        <p:nvSpPr>
          <p:cNvPr id="5" name="Ellipse 4"/>
          <p:cNvSpPr/>
          <p:nvPr/>
        </p:nvSpPr>
        <p:spPr>
          <a:xfrm>
            <a:off x="5004048" y="2456892"/>
            <a:ext cx="3024336" cy="136815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39,8% de nos élèves sont boursier dont 17,3% à taux 3</a:t>
            </a:r>
            <a:endParaRPr lang="fr-FR" b="1" dirty="0"/>
          </a:p>
        </p:txBody>
      </p:sp>
      <p:sp>
        <p:nvSpPr>
          <p:cNvPr id="6" name="Ellipse 5"/>
          <p:cNvSpPr/>
          <p:nvPr/>
        </p:nvSpPr>
        <p:spPr>
          <a:xfrm>
            <a:off x="4499992" y="4520110"/>
            <a:ext cx="3672408" cy="12601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En 2022, 87% de nos élèves ont obtenu le DNB</a:t>
            </a:r>
            <a:endParaRPr lang="fr-FR" b="1" dirty="0"/>
          </a:p>
        </p:txBody>
      </p:sp>
      <p:sp>
        <p:nvSpPr>
          <p:cNvPr id="7" name="Ellipse 6"/>
          <p:cNvSpPr/>
          <p:nvPr/>
        </p:nvSpPr>
        <p:spPr>
          <a:xfrm>
            <a:off x="1403648" y="3501008"/>
            <a:ext cx="3096344" cy="1224136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60,4% de PCS défavorisées</a:t>
            </a:r>
            <a:endParaRPr lang="fr-FR" b="1" dirty="0"/>
          </a:p>
        </p:txBody>
      </p:sp>
      <p:sp>
        <p:nvSpPr>
          <p:cNvPr id="8" name="Ellipse 7"/>
          <p:cNvSpPr/>
          <p:nvPr/>
        </p:nvSpPr>
        <p:spPr>
          <a:xfrm>
            <a:off x="1403648" y="5229200"/>
            <a:ext cx="2808312" cy="108012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IPS hors SEGPA 87,5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82325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024744" cy="1143000"/>
          </a:xfrm>
        </p:spPr>
        <p:txBody>
          <a:bodyPr/>
          <a:lstStyle/>
          <a:p>
            <a:r>
              <a:rPr lang="fr-FR" dirty="0" smtClean="0"/>
              <a:t>Les évaluations</a:t>
            </a:r>
            <a:endParaRPr lang="fr-FR" dirty="0"/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2842062"/>
              </p:ext>
            </p:extLst>
          </p:nvPr>
        </p:nvGraphicFramePr>
        <p:xfrm>
          <a:off x="5220072" y="1772816"/>
          <a:ext cx="3366120" cy="1659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6793638"/>
              </p:ext>
            </p:extLst>
          </p:nvPr>
        </p:nvGraphicFramePr>
        <p:xfrm>
          <a:off x="611560" y="2204864"/>
          <a:ext cx="4470402" cy="76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3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99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33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33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69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69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692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692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Hors EP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Etab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Dept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Acad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Dept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Acad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Français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8,3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9,0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>
                          <a:effectLst/>
                        </a:rPr>
                        <a:t>8,4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>
                          <a:effectLst/>
                        </a:rPr>
                        <a:t>9,3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>
                          <a:effectLst/>
                        </a:rPr>
                        <a:t>9,8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Mathématiques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9,3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9,8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8,7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10,2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11,0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85725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Ellipse 7"/>
          <p:cNvSpPr/>
          <p:nvPr/>
        </p:nvSpPr>
        <p:spPr>
          <a:xfrm>
            <a:off x="2437727" y="2132856"/>
            <a:ext cx="648072" cy="1152128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55576" y="1556792"/>
            <a:ext cx="1152128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Le DNB :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683568" y="3717032"/>
            <a:ext cx="7848872" cy="36933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Les évaluations de sixième : </a:t>
            </a:r>
            <a:r>
              <a:rPr lang="fr-FR" sz="1400" b="1" dirty="0" smtClean="0"/>
              <a:t>« Maîtrise insuffisante » et « Maîtrise fragile »</a:t>
            </a:r>
            <a:endParaRPr lang="fr-FR" sz="1400" b="1" dirty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835085"/>
              </p:ext>
            </p:extLst>
          </p:nvPr>
        </p:nvGraphicFramePr>
        <p:xfrm>
          <a:off x="1763689" y="4221088"/>
          <a:ext cx="4464495" cy="20162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260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0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2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15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231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effectLst/>
                        </a:rPr>
                        <a:t> </a:t>
                      </a:r>
                      <a:r>
                        <a:rPr lang="fr-FR" sz="1100" b="1" u="none" strike="noStrike" dirty="0" smtClean="0">
                          <a:effectLst/>
                        </a:rPr>
                        <a:t>2021-22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effectLst/>
                        </a:rPr>
                        <a:t>Français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effectLst/>
                        </a:rPr>
                        <a:t>Mathématiques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8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 smtClean="0">
                          <a:effectLst/>
                        </a:rPr>
                        <a:t>EP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Dept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 smtClean="0">
                          <a:effectLst/>
                        </a:rPr>
                        <a:t>14,4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37,9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8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Acad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16,5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39,4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85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>
                          <a:effectLst/>
                        </a:rPr>
                        <a:t>Hors EP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Dept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11,0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 smtClean="0">
                          <a:effectLst/>
                        </a:rPr>
                        <a:t>28,7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8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 dirty="0" err="1">
                          <a:effectLst/>
                        </a:rPr>
                        <a:t>Acad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9,1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 smtClean="0">
                          <a:effectLst/>
                        </a:rPr>
                        <a:t>24,5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856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>
                          <a:effectLst/>
                        </a:rPr>
                        <a:t> </a:t>
                      </a:r>
                      <a:endParaRPr lang="fr-FR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fr-FR" sz="1100" u="none" strike="noStrike" dirty="0">
                          <a:effectLst/>
                        </a:rPr>
                        <a:t> </a:t>
                      </a:r>
                      <a:endParaRPr lang="fr-FR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85725" marT="952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8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u="none" strike="noStrike" dirty="0">
                          <a:effectLst/>
                        </a:rPr>
                        <a:t>2021-22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 err="1">
                          <a:effectLst/>
                        </a:rPr>
                        <a:t>Etab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21,2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49,6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856">
                <a:tc>
                  <a:txBody>
                    <a:bodyPr/>
                    <a:lstStyle/>
                    <a:p>
                      <a:pPr algn="l" fontAlgn="b"/>
                      <a:r>
                        <a:rPr lang="fr-FR" sz="1100" b="1" u="none" strike="noStrike" dirty="0">
                          <a:effectLst/>
                        </a:rPr>
                        <a:t>2022-23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100" b="1" u="none" strike="noStrike" dirty="0" err="1">
                          <a:effectLst/>
                        </a:rPr>
                        <a:t>Etab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</a:rPr>
                        <a:t>76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fr-FR" sz="1100" b="1" u="none" strike="noStrike" dirty="0">
                          <a:effectLst/>
                        </a:rPr>
                        <a:t>70</a:t>
                      </a:r>
                      <a:endParaRPr lang="fr-F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517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/>
              <a:t>Nos actions en 2022-2023 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 smtClean="0"/>
              <a:t>Création d’un quartier frugal hors les murs</a:t>
            </a:r>
          </a:p>
          <a:p>
            <a:r>
              <a:rPr lang="fr-FR" dirty="0" smtClean="0"/>
              <a:t>Liaison cycle 3 : </a:t>
            </a:r>
          </a:p>
          <a:p>
            <a:pPr lvl="1"/>
            <a:r>
              <a:rPr lang="fr-FR" dirty="0" smtClean="0"/>
              <a:t>Lecture CP- 4</a:t>
            </a:r>
            <a:r>
              <a:rPr lang="fr-FR" baseline="30000" dirty="0" smtClean="0"/>
              <a:t>ème</a:t>
            </a:r>
            <a:r>
              <a:rPr lang="fr-FR" dirty="0" smtClean="0"/>
              <a:t> SEGPA</a:t>
            </a:r>
          </a:p>
          <a:p>
            <a:pPr lvl="1"/>
            <a:r>
              <a:rPr lang="fr-FR" dirty="0" smtClean="0"/>
              <a:t>Espagnol pour les CE1</a:t>
            </a:r>
          </a:p>
          <a:p>
            <a:pPr lvl="1"/>
            <a:r>
              <a:rPr lang="fr-FR" dirty="0" smtClean="0"/>
              <a:t>Présentation de la classe bi-langue au CM2</a:t>
            </a:r>
          </a:p>
          <a:p>
            <a:pPr lvl="1"/>
            <a:r>
              <a:rPr lang="fr-FR" dirty="0" smtClean="0"/>
              <a:t>1,5 ETP d’AED pour le premier degré (une AED intervenant à la fois au collège et dans les écoles)</a:t>
            </a:r>
          </a:p>
          <a:p>
            <a:pPr lvl="1"/>
            <a:r>
              <a:rPr lang="fr-FR" dirty="0" smtClean="0"/>
              <a:t>Intervention de l’infirmière du collège dans le cadre de l’éducation à la santé à l’école Léonard de Vinci</a:t>
            </a:r>
          </a:p>
          <a:p>
            <a:r>
              <a:rPr lang="fr-FR" dirty="0" smtClean="0"/>
              <a:t>Journée de formation inter-degré le 31/01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837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024744" cy="1143000"/>
          </a:xfrm>
        </p:spPr>
        <p:txBody>
          <a:bodyPr/>
          <a:lstStyle/>
          <a:p>
            <a:r>
              <a:rPr lang="fr-FR" dirty="0" smtClean="0"/>
              <a:t>Le quartier frugal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348880"/>
            <a:ext cx="7867850" cy="388843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43244" y="4725144"/>
            <a:ext cx="1080120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dirty="0" smtClean="0"/>
              <a:t>Collège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724128" y="3284984"/>
            <a:ext cx="1944216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Quartier frugal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7969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08720"/>
            <a:ext cx="5539828" cy="54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61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59" y="1844824"/>
            <a:ext cx="7965579" cy="2836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755576" y="1475492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Principe de plantation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427984" y="3831103"/>
            <a:ext cx="406325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 smtClean="0"/>
              <a:t>Légende :</a:t>
            </a:r>
          </a:p>
          <a:p>
            <a:endParaRPr lang="fr-FR" sz="1200" dirty="0" smtClean="0"/>
          </a:p>
          <a:p>
            <a:r>
              <a:rPr lang="fr-FR" sz="1200" dirty="0" smtClean="0"/>
              <a:t>1 – Treille métallique-  Belle de Boskoop, calville blanche, </a:t>
            </a:r>
            <a:r>
              <a:rPr lang="fr-FR" sz="1200" dirty="0" err="1" smtClean="0"/>
              <a:t>Jonagold</a:t>
            </a:r>
            <a:r>
              <a:rPr lang="fr-FR" sz="1200" dirty="0" smtClean="0"/>
              <a:t>, Melrose, Reine des reinettes, Reinette grise</a:t>
            </a:r>
          </a:p>
          <a:p>
            <a:endParaRPr lang="fr-FR" sz="1200" dirty="0"/>
          </a:p>
          <a:p>
            <a:r>
              <a:rPr lang="fr-FR" sz="1200" dirty="0" smtClean="0"/>
              <a:t>2 – Treille pour cordon – espèces identiques</a:t>
            </a:r>
          </a:p>
          <a:p>
            <a:endParaRPr lang="fr-FR" sz="1200" dirty="0"/>
          </a:p>
          <a:p>
            <a:r>
              <a:rPr lang="fr-FR" sz="1200" dirty="0" smtClean="0"/>
              <a:t>3 – Bacs en bois – </a:t>
            </a:r>
            <a:r>
              <a:rPr lang="fr-FR" sz="1200" dirty="0" err="1" smtClean="0"/>
              <a:t>Rubus</a:t>
            </a:r>
            <a:r>
              <a:rPr lang="fr-FR" sz="1200" dirty="0" smtClean="0"/>
              <a:t> </a:t>
            </a:r>
            <a:r>
              <a:rPr lang="fr-FR" sz="1200" dirty="0" err="1" smtClean="0"/>
              <a:t>iaeus</a:t>
            </a:r>
            <a:r>
              <a:rPr lang="fr-FR" sz="1200" dirty="0" smtClean="0"/>
              <a:t> </a:t>
            </a:r>
            <a:r>
              <a:rPr lang="fr-FR" sz="1200" dirty="0" err="1" smtClean="0"/>
              <a:t>heritage</a:t>
            </a:r>
            <a:r>
              <a:rPr lang="fr-FR" sz="1200" dirty="0" smtClean="0"/>
              <a:t>, </a:t>
            </a:r>
            <a:r>
              <a:rPr lang="fr-FR" sz="1200" dirty="0" err="1" smtClean="0"/>
              <a:t>Rubus</a:t>
            </a:r>
            <a:r>
              <a:rPr lang="fr-FR" sz="1200" dirty="0" smtClean="0"/>
              <a:t> </a:t>
            </a:r>
            <a:r>
              <a:rPr lang="fr-FR" sz="1200" dirty="0" err="1" smtClean="0"/>
              <a:t>fructicosus</a:t>
            </a:r>
            <a:endParaRPr lang="fr-FR" sz="1200" dirty="0" smtClean="0"/>
          </a:p>
          <a:p>
            <a:endParaRPr lang="fr-FR" sz="1200" dirty="0"/>
          </a:p>
          <a:p>
            <a:r>
              <a:rPr lang="fr-FR" sz="1200" dirty="0" smtClean="0"/>
              <a:t>4 – Plantation en limite de propriété – </a:t>
            </a:r>
            <a:r>
              <a:rPr lang="fr-FR" sz="1200" dirty="0" err="1" smtClean="0"/>
              <a:t>Actinédia</a:t>
            </a:r>
            <a:r>
              <a:rPr lang="fr-FR" sz="1200" dirty="0" smtClean="0"/>
              <a:t> </a:t>
            </a:r>
            <a:r>
              <a:rPr lang="fr-FR" sz="1200" dirty="0" err="1" smtClean="0"/>
              <a:t>issai</a:t>
            </a:r>
            <a:r>
              <a:rPr lang="fr-FR" sz="1200" dirty="0" smtClean="0"/>
              <a:t> ou </a:t>
            </a:r>
            <a:r>
              <a:rPr lang="fr-FR" sz="1200" dirty="0" err="1" smtClean="0"/>
              <a:t>arguta</a:t>
            </a:r>
            <a:r>
              <a:rPr lang="fr-FR" sz="1200" dirty="0" smtClean="0"/>
              <a:t> + </a:t>
            </a:r>
            <a:r>
              <a:rPr lang="fr-FR" sz="1200" dirty="0" err="1" smtClean="0"/>
              <a:t>Vitis</a:t>
            </a:r>
            <a:r>
              <a:rPr lang="fr-FR" sz="1200" dirty="0" smtClean="0"/>
              <a:t> </a:t>
            </a:r>
            <a:r>
              <a:rPr lang="fr-FR" sz="1200" dirty="0" err="1" smtClean="0"/>
              <a:t>amandin</a:t>
            </a:r>
            <a:r>
              <a:rPr lang="fr-FR" sz="1200" dirty="0" smtClean="0"/>
              <a:t> + </a:t>
            </a:r>
            <a:r>
              <a:rPr lang="fr-FR" sz="1200" dirty="0" err="1" smtClean="0"/>
              <a:t>Ampelia</a:t>
            </a:r>
            <a:r>
              <a:rPr lang="fr-FR" sz="1200" dirty="0" smtClean="0"/>
              <a:t> </a:t>
            </a:r>
            <a:r>
              <a:rPr lang="fr-FR" sz="1200" dirty="0" err="1" smtClean="0"/>
              <a:t>aladin</a:t>
            </a:r>
            <a:endParaRPr lang="fr-FR" sz="1200" dirty="0"/>
          </a:p>
        </p:txBody>
      </p:sp>
      <p:pic>
        <p:nvPicPr>
          <p:cNvPr id="2052" name="Picture 4" descr="Rubus idaeus ´Héritage´ | Acheter des plantes en lign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60" y="5589240"/>
            <a:ext cx="865312" cy="86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ommier Belle de Boskoop Grise - Malus domesti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658" y="404664"/>
            <a:ext cx="1385861" cy="91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Pommier Jonagold | Silence, ça pousse !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8" r="25897"/>
          <a:stretch/>
        </p:blipFill>
        <p:spPr bwMode="auto">
          <a:xfrm>
            <a:off x="1911520" y="427696"/>
            <a:ext cx="575810" cy="896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ommier 'Melrose' : taille en gobelet, en pot Pot de 10 litres , taille en  quenouille, 2 ans - Gamm Ve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7330" y="404664"/>
            <a:ext cx="919866" cy="919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Pomme Reine des Reinettes : Culture, Récolte, Conservation| Détente Jardi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196" y="427696"/>
            <a:ext cx="1180213" cy="885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12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418</TotalTime>
  <Words>294</Words>
  <Application>Microsoft Office PowerPoint</Application>
  <PresentationFormat>Affichage à l'écran (4:3)</PresentationFormat>
  <Paragraphs>108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Calibri</vt:lpstr>
      <vt:lpstr>Century Gothic</vt:lpstr>
      <vt:lpstr>Wingdings 2</vt:lpstr>
      <vt:lpstr>Austin</vt:lpstr>
      <vt:lpstr>REP Moulins </vt:lpstr>
      <vt:lpstr>Structure du réseau</vt:lpstr>
      <vt:lpstr>Quelques chiffres : effectifs</vt:lpstr>
      <vt:lpstr>Quelques chiffres…</vt:lpstr>
      <vt:lpstr>Les évaluations</vt:lpstr>
      <vt:lpstr>Nos actions en 2022-2023 :</vt:lpstr>
      <vt:lpstr>Le quartier frugal</vt:lpstr>
      <vt:lpstr>Présentation PowerPoint</vt:lpstr>
      <vt:lpstr>Présentation PowerPoint</vt:lpstr>
      <vt:lpstr>Lever de rideau sur le club spectacle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 Moulins </dc:title>
  <dc:creator>Pascale FOUCAULT</dc:creator>
  <cp:lastModifiedBy>Pascale FOUCAULT</cp:lastModifiedBy>
  <cp:revision>25</cp:revision>
  <dcterms:created xsi:type="dcterms:W3CDTF">2023-01-05T15:34:03Z</dcterms:created>
  <dcterms:modified xsi:type="dcterms:W3CDTF">2023-01-10T15:26:34Z</dcterms:modified>
</cp:coreProperties>
</file>